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0693400" cy="15113000"/>
  <p:notesSz cx="6858000" cy="9144000"/>
  <p:embeddedFontLst>
    <p:embeddedFont>
      <p:font typeface="Playfair Display" charset="1" panose="0000000000000000000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1018407" cy="15451594"/>
            <a:chOff x="0" y="0"/>
            <a:chExt cx="2792044" cy="3915406"/>
          </a:xfrm>
        </p:grpSpPr>
        <p:sp>
          <p:nvSpPr>
            <p:cNvPr name="Freeform 3" id="3"/>
            <p:cNvSpPr/>
            <p:nvPr/>
          </p:nvSpPr>
          <p:spPr>
            <a:xfrm flipH="false" flipV="false" rot="0">
              <a:off x="0" y="0"/>
              <a:ext cx="2792044" cy="3915406"/>
            </a:xfrm>
            <a:custGeom>
              <a:avLst/>
              <a:gdLst/>
              <a:ahLst/>
              <a:cxnLst/>
              <a:rect r="r" b="b" t="t" l="l"/>
              <a:pathLst>
                <a:path h="3915406" w="2792044">
                  <a:moveTo>
                    <a:pt x="0" y="0"/>
                  </a:moveTo>
                  <a:lnTo>
                    <a:pt x="2792044" y="0"/>
                  </a:lnTo>
                  <a:lnTo>
                    <a:pt x="2792044" y="3915406"/>
                  </a:lnTo>
                  <a:lnTo>
                    <a:pt x="0" y="3915406"/>
                  </a:lnTo>
                  <a:close/>
                </a:path>
              </a:pathLst>
            </a:custGeom>
            <a:solidFill>
              <a:srgbClr val="31394E"/>
            </a:solidFill>
          </p:spPr>
        </p:sp>
        <p:sp>
          <p:nvSpPr>
            <p:cNvPr name="TextBox 4" id="4"/>
            <p:cNvSpPr txBox="true"/>
            <p:nvPr/>
          </p:nvSpPr>
          <p:spPr>
            <a:xfrm>
              <a:off x="0" y="-47625"/>
              <a:ext cx="2792044" cy="3963031"/>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1069200" y="1460598"/>
            <a:ext cx="8553600" cy="12198803"/>
          </a:xfrm>
          <a:custGeom>
            <a:avLst/>
            <a:gdLst/>
            <a:ahLst/>
            <a:cxnLst/>
            <a:rect r="r" b="b" t="t" l="l"/>
            <a:pathLst>
              <a:path h="12198803" w="8553600">
                <a:moveTo>
                  <a:pt x="0" y="0"/>
                </a:moveTo>
                <a:lnTo>
                  <a:pt x="8553600" y="0"/>
                </a:lnTo>
                <a:lnTo>
                  <a:pt x="8553600" y="12198804"/>
                </a:lnTo>
                <a:lnTo>
                  <a:pt x="0" y="12198804"/>
                </a:lnTo>
                <a:lnTo>
                  <a:pt x="0" y="0"/>
                </a:lnTo>
                <a:close/>
              </a:path>
            </a:pathLst>
          </a:custGeom>
          <a:blipFill>
            <a:blip r:embed="rId2"/>
            <a:stretch>
              <a:fillRect l="-25883" t="0" r="-25883" b="-6416"/>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1784" y="-429774"/>
            <a:ext cx="12436362" cy="16721145"/>
            <a:chOff x="0" y="0"/>
            <a:chExt cx="3151352" cy="4237108"/>
          </a:xfrm>
        </p:grpSpPr>
        <p:sp>
          <p:nvSpPr>
            <p:cNvPr name="Freeform 3" id="3"/>
            <p:cNvSpPr/>
            <p:nvPr/>
          </p:nvSpPr>
          <p:spPr>
            <a:xfrm flipH="false" flipV="false" rot="0">
              <a:off x="0" y="0"/>
              <a:ext cx="3151352" cy="4237108"/>
            </a:xfrm>
            <a:custGeom>
              <a:avLst/>
              <a:gdLst/>
              <a:ahLst/>
              <a:cxnLst/>
              <a:rect r="r" b="b" t="t" l="l"/>
              <a:pathLst>
                <a:path h="4237108" w="3151352">
                  <a:moveTo>
                    <a:pt x="0" y="0"/>
                  </a:moveTo>
                  <a:lnTo>
                    <a:pt x="3151352" y="0"/>
                  </a:lnTo>
                  <a:lnTo>
                    <a:pt x="3151352" y="4237108"/>
                  </a:lnTo>
                  <a:lnTo>
                    <a:pt x="0" y="4237108"/>
                  </a:lnTo>
                  <a:close/>
                </a:path>
              </a:pathLst>
            </a:custGeom>
            <a:solidFill>
              <a:srgbClr val="31394E"/>
            </a:solidFill>
          </p:spPr>
        </p:sp>
        <p:sp>
          <p:nvSpPr>
            <p:cNvPr name="TextBox 4" id="4"/>
            <p:cNvSpPr txBox="true"/>
            <p:nvPr/>
          </p:nvSpPr>
          <p:spPr>
            <a:xfrm>
              <a:off x="0" y="-47625"/>
              <a:ext cx="3151352" cy="4284733"/>
            </a:xfrm>
            <a:prstGeom prst="rect">
              <a:avLst/>
            </a:prstGeom>
          </p:spPr>
          <p:txBody>
            <a:bodyPr anchor="ctr" rtlCol="false" tIns="50800" lIns="50800" bIns="50800" rIns="50800"/>
            <a:lstStyle/>
            <a:p>
              <a:pPr algn="ctr">
                <a:lnSpc>
                  <a:spcPts val="2800"/>
                </a:lnSpc>
              </a:pPr>
            </a:p>
          </p:txBody>
        </p:sp>
      </p:grpSp>
      <p:sp>
        <p:nvSpPr>
          <p:cNvPr name="TextBox 5" id="5"/>
          <p:cNvSpPr txBox="true"/>
          <p:nvPr/>
        </p:nvSpPr>
        <p:spPr>
          <a:xfrm rot="0">
            <a:off x="5341238" y="7413632"/>
            <a:ext cx="9525" cy="264160"/>
          </a:xfrm>
          <a:prstGeom prst="rect">
            <a:avLst/>
          </a:prstGeom>
        </p:spPr>
        <p:txBody>
          <a:bodyPr anchor="t" rtlCol="false" tIns="0" lIns="0" bIns="0" rIns="0">
            <a:spAutoFit/>
          </a:bodyPr>
          <a:lstStyle/>
          <a:p>
            <a:pPr algn="ctr">
              <a:lnSpc>
                <a:spcPts val="2239"/>
              </a:lnSpc>
            </a:pPr>
          </a:p>
        </p:txBody>
      </p:sp>
      <p:sp>
        <p:nvSpPr>
          <p:cNvPr name="Freeform 6" id="6"/>
          <p:cNvSpPr/>
          <p:nvPr/>
        </p:nvSpPr>
        <p:spPr>
          <a:xfrm flipH="false" flipV="false" rot="0">
            <a:off x="0" y="0"/>
            <a:ext cx="10692000" cy="15237793"/>
          </a:xfrm>
          <a:custGeom>
            <a:avLst/>
            <a:gdLst/>
            <a:ahLst/>
            <a:cxnLst/>
            <a:rect r="r" b="b" t="t" l="l"/>
            <a:pathLst>
              <a:path h="15237793" w="10692000">
                <a:moveTo>
                  <a:pt x="0" y="0"/>
                </a:moveTo>
                <a:lnTo>
                  <a:pt x="10692000" y="0"/>
                </a:lnTo>
                <a:lnTo>
                  <a:pt x="10692000" y="15237793"/>
                </a:lnTo>
                <a:lnTo>
                  <a:pt x="0" y="15237793"/>
                </a:lnTo>
                <a:lnTo>
                  <a:pt x="0" y="0"/>
                </a:lnTo>
                <a:close/>
              </a:path>
            </a:pathLst>
          </a:custGeom>
          <a:blipFill>
            <a:blip r:embed="rId2">
              <a:alphaModFix amt="19999"/>
            </a:blip>
            <a:stretch>
              <a:fillRect l="-23990" t="0" r="-18525" b="0"/>
            </a:stretch>
          </a:blipFill>
        </p:spPr>
      </p:sp>
      <p:sp>
        <p:nvSpPr>
          <p:cNvPr name="TextBox 7" id="7"/>
          <p:cNvSpPr txBox="true"/>
          <p:nvPr/>
        </p:nvSpPr>
        <p:spPr>
          <a:xfrm rot="0">
            <a:off x="1069200" y="1059675"/>
            <a:ext cx="8553600" cy="12603742"/>
          </a:xfrm>
          <a:prstGeom prst="rect">
            <a:avLst/>
          </a:prstGeom>
        </p:spPr>
        <p:txBody>
          <a:bodyPr anchor="t" rtlCol="false" tIns="0" lIns="0" bIns="0" rIns="0">
            <a:spAutoFit/>
          </a:bodyPr>
          <a:lstStyle/>
          <a:p>
            <a:pPr algn="just">
              <a:lnSpc>
                <a:spcPts val="3069"/>
              </a:lnSpc>
            </a:pPr>
            <a:r>
              <a:rPr lang="en-US" sz="2475">
                <a:solidFill>
                  <a:srgbClr val="FFFFFF"/>
                </a:solidFill>
                <a:latin typeface="Playfair Display"/>
                <a:ea typeface="Playfair Display"/>
                <a:cs typeface="Playfair Display"/>
                <a:sym typeface="Playfair Display"/>
              </a:rPr>
              <a:t>O Chamado da Varinha Criptografada</a:t>
            </a:r>
          </a:p>
          <a:p>
            <a:pPr algn="just">
              <a:lnSpc>
                <a:spcPts val="4714"/>
              </a:lnSpc>
            </a:pPr>
          </a:p>
          <a:p>
            <a:pPr algn="just">
              <a:lnSpc>
                <a:spcPts val="3069"/>
              </a:lnSpc>
            </a:pPr>
            <a:r>
              <a:rPr lang="en-US" sz="2475">
                <a:solidFill>
                  <a:srgbClr val="FFFFFF"/>
                </a:solidFill>
                <a:latin typeface="Playfair Display"/>
                <a:ea typeface="Playfair Display"/>
                <a:cs typeface="Playfair Display"/>
                <a:sym typeface="Playfair Display"/>
              </a:rPr>
              <a:t>Imagine‑se empunhando uma varinha que, em vez de lançar feitiços, gera chaves de criptografia capazes de fechar portas invisíveis para invasores.</a:t>
            </a:r>
          </a:p>
          <a:p>
            <a:pPr algn="just">
              <a:lnSpc>
                <a:spcPts val="3069"/>
              </a:lnSpc>
            </a:pPr>
          </a:p>
          <a:p>
            <a:pPr algn="just">
              <a:lnSpc>
                <a:spcPts val="3069"/>
              </a:lnSpc>
            </a:pPr>
            <a:r>
              <a:rPr lang="en-US" sz="2475">
                <a:solidFill>
                  <a:srgbClr val="FFFFFF"/>
                </a:solidFill>
                <a:latin typeface="Playfair Display"/>
                <a:ea typeface="Playfair Display"/>
                <a:cs typeface="Playfair Display"/>
                <a:sym typeface="Playfair Display"/>
              </a:rPr>
              <a:t>Hoje, milhões de contas são invadidas diariamente porque a maioria das pessoas ainda protege seus dados com senhas fracas e sem nenhuma camada de defesa automática – mais de 80 % das violações começam com credenciais comprometidas.</a:t>
            </a:r>
          </a:p>
          <a:p>
            <a:pPr algn="just">
              <a:lnSpc>
                <a:spcPts val="3069"/>
              </a:lnSpc>
            </a:pPr>
          </a:p>
          <a:p>
            <a:pPr algn="just">
              <a:lnSpc>
                <a:spcPts val="3069"/>
              </a:lnSpc>
            </a:pPr>
            <a:r>
              <a:rPr lang="en-US" sz="2475">
                <a:solidFill>
                  <a:srgbClr val="FFFFFF"/>
                </a:solidFill>
                <a:latin typeface="Playfair Display"/>
                <a:ea typeface="Playfair Display"/>
                <a:cs typeface="Playfair Display"/>
                <a:sym typeface="Playfair Display"/>
              </a:rPr>
              <a:t>Assim como Hermione </a:t>
            </a:r>
            <a:r>
              <a:rPr lang="en-US" sz="2475">
                <a:solidFill>
                  <a:srgbClr val="FFFFFF"/>
                </a:solidFill>
                <a:latin typeface="Playfair Display"/>
                <a:ea typeface="Playfair Display"/>
                <a:cs typeface="Playfair Display"/>
                <a:sym typeface="Playfair Display"/>
              </a:rPr>
              <a:t>usava seu conhecimento para derrotar Voldemort, você também pode usar ferramentas de criptografia e boas práticas para neutralizar ameaças digitais.</a:t>
            </a:r>
          </a:p>
          <a:p>
            <a:pPr algn="just">
              <a:lnSpc>
                <a:spcPts val="3069"/>
              </a:lnSpc>
            </a:pPr>
          </a:p>
          <a:p>
            <a:pPr algn="just">
              <a:lnSpc>
                <a:spcPts val="3069"/>
              </a:lnSpc>
            </a:pPr>
            <a:r>
              <a:rPr lang="en-US" sz="2475">
                <a:solidFill>
                  <a:srgbClr val="FFFFFF"/>
                </a:solidFill>
                <a:latin typeface="Playfair Display"/>
                <a:ea typeface="Playfair Display"/>
                <a:cs typeface="Playfair Display"/>
                <a:sym typeface="Playfair Display"/>
              </a:rPr>
              <a:t>Neste e‑book você vai descobrir:</a:t>
            </a:r>
          </a:p>
          <a:p>
            <a:pPr algn="just">
              <a:lnSpc>
                <a:spcPts val="3069"/>
              </a:lnSpc>
            </a:pP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Como a criptografia funciona, explicada como feitiços de proteção.</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Passos práticos para criar senhas indestrutíveis, ativar autenticação de dois fatores e configurar uma VPN.</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Estudos de caso reais transformados em batalhas de Hogwarts.</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Um checklist “Defensora das Redes” para aplicar imediatamente.</a:t>
            </a:r>
          </a:p>
          <a:p>
            <a:pPr algn="just">
              <a:lnSpc>
                <a:spcPts val="3069"/>
              </a:lnSpc>
            </a:pPr>
          </a:p>
          <a:p>
            <a:pPr algn="just">
              <a:lnSpc>
                <a:spcPts val="3069"/>
              </a:lnSpc>
            </a:pPr>
            <a:r>
              <a:rPr lang="en-US" sz="2475">
                <a:solidFill>
                  <a:srgbClr val="FFFFFF"/>
                </a:solidFill>
                <a:latin typeface="Playfair Display"/>
                <a:ea typeface="Playfair Display"/>
                <a:cs typeface="Playfair Display"/>
                <a:sym typeface="Playfair Display"/>
              </a:rPr>
              <a:t>Prepare‑se para transformar sua varinha em um escudo impenetrável. Vamos começar a conjurar a primeira camada de proteção!</a:t>
            </a:r>
          </a:p>
          <a:p>
            <a:pPr algn="just">
              <a:lnSpc>
                <a:spcPts val="306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1784" y="-429774"/>
            <a:ext cx="12436362" cy="16721145"/>
            <a:chOff x="0" y="0"/>
            <a:chExt cx="3151352" cy="4237108"/>
          </a:xfrm>
        </p:grpSpPr>
        <p:sp>
          <p:nvSpPr>
            <p:cNvPr name="Freeform 3" id="3"/>
            <p:cNvSpPr/>
            <p:nvPr/>
          </p:nvSpPr>
          <p:spPr>
            <a:xfrm flipH="false" flipV="false" rot="0">
              <a:off x="0" y="0"/>
              <a:ext cx="3151352" cy="4237108"/>
            </a:xfrm>
            <a:custGeom>
              <a:avLst/>
              <a:gdLst/>
              <a:ahLst/>
              <a:cxnLst/>
              <a:rect r="r" b="b" t="t" l="l"/>
              <a:pathLst>
                <a:path h="4237108" w="3151352">
                  <a:moveTo>
                    <a:pt x="0" y="0"/>
                  </a:moveTo>
                  <a:lnTo>
                    <a:pt x="3151352" y="0"/>
                  </a:lnTo>
                  <a:lnTo>
                    <a:pt x="3151352" y="4237108"/>
                  </a:lnTo>
                  <a:lnTo>
                    <a:pt x="0" y="4237108"/>
                  </a:lnTo>
                  <a:close/>
                </a:path>
              </a:pathLst>
            </a:custGeom>
            <a:solidFill>
              <a:srgbClr val="31394E"/>
            </a:solidFill>
          </p:spPr>
        </p:sp>
        <p:sp>
          <p:nvSpPr>
            <p:cNvPr name="TextBox 4" id="4"/>
            <p:cNvSpPr txBox="true"/>
            <p:nvPr/>
          </p:nvSpPr>
          <p:spPr>
            <a:xfrm>
              <a:off x="0" y="-47625"/>
              <a:ext cx="3151352" cy="4284733"/>
            </a:xfrm>
            <a:prstGeom prst="rect">
              <a:avLst/>
            </a:prstGeom>
          </p:spPr>
          <p:txBody>
            <a:bodyPr anchor="ctr" rtlCol="false" tIns="50800" lIns="50800" bIns="50800" rIns="50800"/>
            <a:lstStyle/>
            <a:p>
              <a:pPr algn="ctr">
                <a:lnSpc>
                  <a:spcPts val="2800"/>
                </a:lnSpc>
              </a:pPr>
            </a:p>
          </p:txBody>
        </p:sp>
      </p:grpSp>
      <p:sp>
        <p:nvSpPr>
          <p:cNvPr name="TextBox 5" id="5"/>
          <p:cNvSpPr txBox="true"/>
          <p:nvPr/>
        </p:nvSpPr>
        <p:spPr>
          <a:xfrm rot="0">
            <a:off x="5341238" y="7413632"/>
            <a:ext cx="9525" cy="264160"/>
          </a:xfrm>
          <a:prstGeom prst="rect">
            <a:avLst/>
          </a:prstGeom>
        </p:spPr>
        <p:txBody>
          <a:bodyPr anchor="t" rtlCol="false" tIns="0" lIns="0" bIns="0" rIns="0">
            <a:spAutoFit/>
          </a:bodyPr>
          <a:lstStyle/>
          <a:p>
            <a:pPr algn="ctr">
              <a:lnSpc>
                <a:spcPts val="2239"/>
              </a:lnSpc>
            </a:pPr>
          </a:p>
        </p:txBody>
      </p:sp>
      <p:sp>
        <p:nvSpPr>
          <p:cNvPr name="Freeform 6" id="6"/>
          <p:cNvSpPr/>
          <p:nvPr/>
        </p:nvSpPr>
        <p:spPr>
          <a:xfrm flipH="false" flipV="false" rot="0">
            <a:off x="0" y="0"/>
            <a:ext cx="10692000" cy="15237793"/>
          </a:xfrm>
          <a:custGeom>
            <a:avLst/>
            <a:gdLst/>
            <a:ahLst/>
            <a:cxnLst/>
            <a:rect r="r" b="b" t="t" l="l"/>
            <a:pathLst>
              <a:path h="15237793" w="10692000">
                <a:moveTo>
                  <a:pt x="0" y="0"/>
                </a:moveTo>
                <a:lnTo>
                  <a:pt x="10692000" y="0"/>
                </a:lnTo>
                <a:lnTo>
                  <a:pt x="10692000" y="15237793"/>
                </a:lnTo>
                <a:lnTo>
                  <a:pt x="0" y="15237793"/>
                </a:lnTo>
                <a:lnTo>
                  <a:pt x="0" y="0"/>
                </a:lnTo>
                <a:close/>
              </a:path>
            </a:pathLst>
          </a:custGeom>
          <a:blipFill>
            <a:blip r:embed="rId2">
              <a:alphaModFix amt="19999"/>
            </a:blip>
            <a:stretch>
              <a:fillRect l="-23990" t="0" r="-18525" b="0"/>
            </a:stretch>
          </a:blipFill>
        </p:spPr>
      </p:sp>
      <p:sp>
        <p:nvSpPr>
          <p:cNvPr name="TextBox 7" id="7"/>
          <p:cNvSpPr txBox="true"/>
          <p:nvPr/>
        </p:nvSpPr>
        <p:spPr>
          <a:xfrm rot="0">
            <a:off x="1069200" y="1059675"/>
            <a:ext cx="8553600" cy="10843675"/>
          </a:xfrm>
          <a:prstGeom prst="rect">
            <a:avLst/>
          </a:prstGeom>
        </p:spPr>
        <p:txBody>
          <a:bodyPr anchor="t" rtlCol="false" tIns="0" lIns="0" bIns="0" rIns="0">
            <a:spAutoFit/>
          </a:bodyPr>
          <a:lstStyle/>
          <a:p>
            <a:pPr algn="just">
              <a:lnSpc>
                <a:spcPts val="3069"/>
              </a:lnSpc>
            </a:pPr>
            <a:r>
              <a:rPr lang="en-US" sz="2475">
                <a:solidFill>
                  <a:srgbClr val="FFFFFF"/>
                </a:solidFill>
                <a:latin typeface="Playfair Display"/>
                <a:ea typeface="Playfair Display"/>
                <a:cs typeface="Playfair Display"/>
                <a:sym typeface="Playfair Display"/>
              </a:rPr>
              <a:t>Os Feitiços de Proteção Digital</a:t>
            </a:r>
          </a:p>
          <a:p>
            <a:pPr algn="just">
              <a:lnSpc>
                <a:spcPts val="3069"/>
              </a:lnSpc>
            </a:pPr>
          </a:p>
          <a:p>
            <a:pPr algn="just">
              <a:lnSpc>
                <a:spcPts val="3069"/>
              </a:lnSpc>
            </a:pPr>
            <a:r>
              <a:rPr lang="en-US" sz="2475">
                <a:solidFill>
                  <a:srgbClr val="FFFFFF"/>
                </a:solidFill>
                <a:latin typeface="Playfair Display"/>
                <a:ea typeface="Playfair Display"/>
                <a:cs typeface="Playfair Display"/>
                <a:sym typeface="Playfair Display"/>
              </a:rPr>
              <a:t>A criptografia é a arte de transformar informações em códigos que apenas pessoas autorizadas podem decifrar. É como lançar um feitiço protetor ao redor dos seus dados.</a:t>
            </a:r>
          </a:p>
          <a:p>
            <a:pPr algn="just">
              <a:lnSpc>
                <a:spcPts val="3069"/>
              </a:lnSpc>
            </a:pPr>
            <a:r>
              <a:rPr lang="en-US" sz="2475">
                <a:solidFill>
                  <a:srgbClr val="FFFFFF"/>
                </a:solidFill>
                <a:latin typeface="Playfair Display"/>
                <a:ea typeface="Playfair Display"/>
                <a:cs typeface="Playfair Display"/>
                <a:sym typeface="Playfair Display"/>
              </a:rPr>
              <a:t>Tipos de Criptografia:</a:t>
            </a:r>
          </a:p>
          <a:p>
            <a:pPr algn="just">
              <a:lnSpc>
                <a:spcPts val="3069"/>
              </a:lnSpc>
            </a:pPr>
            <a:r>
              <a:rPr lang="en-US" sz="2475">
                <a:solidFill>
                  <a:srgbClr val="FFFFFF"/>
                </a:solidFill>
                <a:latin typeface="Playfair Display"/>
                <a:ea typeface="Playfair Display"/>
                <a:cs typeface="Playfair Display"/>
                <a:sym typeface="Playfair Display"/>
              </a:rPr>
              <a:t>Criptografia Simétrica: Uma única chave para trancar e destrancar a mensagem. Como ter uma chave mágica que abre e fecha a mesma porta. Exemplo: AES (Advanced Encryption Standard).</a:t>
            </a:r>
          </a:p>
          <a:p>
            <a:pPr algn="just">
              <a:lnSpc>
                <a:spcPts val="3069"/>
              </a:lnSpc>
            </a:pPr>
            <a:r>
              <a:rPr lang="en-US" sz="2475">
                <a:solidFill>
                  <a:srgbClr val="FFFFFF"/>
                </a:solidFill>
                <a:latin typeface="Playfair Display"/>
                <a:ea typeface="Playfair Display"/>
                <a:cs typeface="Playfair Display"/>
                <a:sym typeface="Playfair Display"/>
              </a:rPr>
              <a:t>Criptografia Assimétrica: Usa duas chaves – uma pública para criptografar e uma privada para descriptografar. É como enviar uma caixa trancada que só o destinatário pode abrir com sua chave secreta. Exemplo: RSA.</a:t>
            </a:r>
          </a:p>
          <a:p>
            <a:pPr algn="just">
              <a:lnSpc>
                <a:spcPts val="3069"/>
              </a:lnSpc>
            </a:pPr>
            <a:r>
              <a:rPr lang="en-US" sz="2475">
                <a:solidFill>
                  <a:srgbClr val="FFFFFF"/>
                </a:solidFill>
                <a:latin typeface="Playfair Display"/>
                <a:ea typeface="Playfair Display"/>
                <a:cs typeface="Playfair Display"/>
                <a:sym typeface="Playfair Display"/>
              </a:rPr>
              <a:t>Onde você encontra criptografia no dia a dia:</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HTTPS: O cadeado verde no navegador indica que sua conexão está protegida</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WhatsApp/Signal: Suas mensagens são criptografadas de ponta a ponta</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Wi-Fi: Redes protegidas por WPA2/WPA3 usam criptografia</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Bancos online: Todas as transações são criptografadas</a:t>
            </a:r>
          </a:p>
          <a:p>
            <a:pPr algn="just">
              <a:lnSpc>
                <a:spcPts val="3069"/>
              </a:lnSpc>
            </a:pPr>
            <a:r>
              <a:rPr lang="en-US" sz="2475">
                <a:solidFill>
                  <a:srgbClr val="FFFFFF"/>
                </a:solidFill>
                <a:latin typeface="Playfair Display"/>
                <a:ea typeface="Playfair Display"/>
                <a:cs typeface="Playfair Display"/>
                <a:sym typeface="Playfair Display"/>
              </a:rPr>
              <a:t>A criptografia moderna é tão forte que levaria milhões de anos para um computador quebrar uma chave bem construída – mais tempo do que Voldemort levou para retornar!</a:t>
            </a:r>
          </a:p>
          <a:p>
            <a:pPr algn="just">
              <a:lnSpc>
                <a:spcPts val="3069"/>
              </a:lnSpc>
            </a:pPr>
          </a:p>
          <a:p>
            <a:pPr algn="just">
              <a:lnSpc>
                <a:spcPts val="306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1784" y="-429774"/>
            <a:ext cx="12436362" cy="16721145"/>
            <a:chOff x="0" y="0"/>
            <a:chExt cx="3151352" cy="4237108"/>
          </a:xfrm>
        </p:grpSpPr>
        <p:sp>
          <p:nvSpPr>
            <p:cNvPr name="Freeform 3" id="3"/>
            <p:cNvSpPr/>
            <p:nvPr/>
          </p:nvSpPr>
          <p:spPr>
            <a:xfrm flipH="false" flipV="false" rot="0">
              <a:off x="0" y="0"/>
              <a:ext cx="3151352" cy="4237108"/>
            </a:xfrm>
            <a:custGeom>
              <a:avLst/>
              <a:gdLst/>
              <a:ahLst/>
              <a:cxnLst/>
              <a:rect r="r" b="b" t="t" l="l"/>
              <a:pathLst>
                <a:path h="4237108" w="3151352">
                  <a:moveTo>
                    <a:pt x="0" y="0"/>
                  </a:moveTo>
                  <a:lnTo>
                    <a:pt x="3151352" y="0"/>
                  </a:lnTo>
                  <a:lnTo>
                    <a:pt x="3151352" y="4237108"/>
                  </a:lnTo>
                  <a:lnTo>
                    <a:pt x="0" y="4237108"/>
                  </a:lnTo>
                  <a:close/>
                </a:path>
              </a:pathLst>
            </a:custGeom>
            <a:solidFill>
              <a:srgbClr val="31394E"/>
            </a:solidFill>
          </p:spPr>
        </p:sp>
        <p:sp>
          <p:nvSpPr>
            <p:cNvPr name="TextBox 4" id="4"/>
            <p:cNvSpPr txBox="true"/>
            <p:nvPr/>
          </p:nvSpPr>
          <p:spPr>
            <a:xfrm>
              <a:off x="0" y="-47625"/>
              <a:ext cx="3151352" cy="4284733"/>
            </a:xfrm>
            <a:prstGeom prst="rect">
              <a:avLst/>
            </a:prstGeom>
          </p:spPr>
          <p:txBody>
            <a:bodyPr anchor="ctr" rtlCol="false" tIns="50800" lIns="50800" bIns="50800" rIns="50800"/>
            <a:lstStyle/>
            <a:p>
              <a:pPr algn="ctr">
                <a:lnSpc>
                  <a:spcPts val="2800"/>
                </a:lnSpc>
              </a:pPr>
            </a:p>
          </p:txBody>
        </p:sp>
      </p:grpSp>
      <p:sp>
        <p:nvSpPr>
          <p:cNvPr name="TextBox 5" id="5"/>
          <p:cNvSpPr txBox="true"/>
          <p:nvPr/>
        </p:nvSpPr>
        <p:spPr>
          <a:xfrm rot="0">
            <a:off x="5341238" y="7413632"/>
            <a:ext cx="9525" cy="264160"/>
          </a:xfrm>
          <a:prstGeom prst="rect">
            <a:avLst/>
          </a:prstGeom>
        </p:spPr>
        <p:txBody>
          <a:bodyPr anchor="t" rtlCol="false" tIns="0" lIns="0" bIns="0" rIns="0">
            <a:spAutoFit/>
          </a:bodyPr>
          <a:lstStyle/>
          <a:p>
            <a:pPr algn="ctr">
              <a:lnSpc>
                <a:spcPts val="2239"/>
              </a:lnSpc>
            </a:pPr>
          </a:p>
        </p:txBody>
      </p:sp>
      <p:sp>
        <p:nvSpPr>
          <p:cNvPr name="Freeform 6" id="6"/>
          <p:cNvSpPr/>
          <p:nvPr/>
        </p:nvSpPr>
        <p:spPr>
          <a:xfrm flipH="false" flipV="false" rot="0">
            <a:off x="0" y="0"/>
            <a:ext cx="10692000" cy="15237793"/>
          </a:xfrm>
          <a:custGeom>
            <a:avLst/>
            <a:gdLst/>
            <a:ahLst/>
            <a:cxnLst/>
            <a:rect r="r" b="b" t="t" l="l"/>
            <a:pathLst>
              <a:path h="15237793" w="10692000">
                <a:moveTo>
                  <a:pt x="0" y="0"/>
                </a:moveTo>
                <a:lnTo>
                  <a:pt x="10692000" y="0"/>
                </a:lnTo>
                <a:lnTo>
                  <a:pt x="10692000" y="15237793"/>
                </a:lnTo>
                <a:lnTo>
                  <a:pt x="0" y="15237793"/>
                </a:lnTo>
                <a:lnTo>
                  <a:pt x="0" y="0"/>
                </a:lnTo>
                <a:close/>
              </a:path>
            </a:pathLst>
          </a:custGeom>
          <a:blipFill>
            <a:blip r:embed="rId2">
              <a:alphaModFix amt="19999"/>
            </a:blip>
            <a:stretch>
              <a:fillRect l="-23990" t="0" r="-18525" b="0"/>
            </a:stretch>
          </a:blipFill>
        </p:spPr>
      </p:sp>
      <p:sp>
        <p:nvSpPr>
          <p:cNvPr name="TextBox 7" id="7"/>
          <p:cNvSpPr txBox="true"/>
          <p:nvPr/>
        </p:nvSpPr>
        <p:spPr>
          <a:xfrm rot="0">
            <a:off x="1069200" y="1059675"/>
            <a:ext cx="8553600" cy="10843675"/>
          </a:xfrm>
          <a:prstGeom prst="rect">
            <a:avLst/>
          </a:prstGeom>
        </p:spPr>
        <p:txBody>
          <a:bodyPr anchor="t" rtlCol="false" tIns="0" lIns="0" bIns="0" rIns="0">
            <a:spAutoFit/>
          </a:bodyPr>
          <a:lstStyle/>
          <a:p>
            <a:pPr algn="just">
              <a:lnSpc>
                <a:spcPts val="3069"/>
              </a:lnSpc>
            </a:pPr>
            <a:r>
              <a:rPr lang="en-US" sz="2475">
                <a:solidFill>
                  <a:srgbClr val="FFFFFF"/>
                </a:solidFill>
                <a:latin typeface="Playfair Display"/>
                <a:ea typeface="Playfair Display"/>
                <a:cs typeface="Playfair Display"/>
                <a:sym typeface="Playfair Display"/>
              </a:rPr>
              <a:t>Os Feitiços de Proteção Digital</a:t>
            </a:r>
          </a:p>
          <a:p>
            <a:pPr algn="just">
              <a:lnSpc>
                <a:spcPts val="3069"/>
              </a:lnSpc>
            </a:pPr>
          </a:p>
          <a:p>
            <a:pPr algn="just">
              <a:lnSpc>
                <a:spcPts val="3069"/>
              </a:lnSpc>
            </a:pPr>
            <a:r>
              <a:rPr lang="en-US" sz="2475">
                <a:solidFill>
                  <a:srgbClr val="FFFFFF"/>
                </a:solidFill>
                <a:latin typeface="Playfair Display"/>
                <a:ea typeface="Playfair Display"/>
                <a:cs typeface="Playfair Display"/>
                <a:sym typeface="Playfair Display"/>
              </a:rPr>
              <a:t>A criptografia é a arte de transformar informações em códigos que apenas pessoas autorizadas podem decifrar. É como lançar um feitiço protetor ao redor dos seus dados.</a:t>
            </a:r>
          </a:p>
          <a:p>
            <a:pPr algn="just">
              <a:lnSpc>
                <a:spcPts val="3069"/>
              </a:lnSpc>
            </a:pPr>
            <a:r>
              <a:rPr lang="en-US" sz="2475">
                <a:solidFill>
                  <a:srgbClr val="FFFFFF"/>
                </a:solidFill>
                <a:latin typeface="Playfair Display"/>
                <a:ea typeface="Playfair Display"/>
                <a:cs typeface="Playfair Display"/>
                <a:sym typeface="Playfair Display"/>
              </a:rPr>
              <a:t>Tipos de Criptografia:</a:t>
            </a:r>
          </a:p>
          <a:p>
            <a:pPr algn="just">
              <a:lnSpc>
                <a:spcPts val="3069"/>
              </a:lnSpc>
            </a:pPr>
            <a:r>
              <a:rPr lang="en-US" sz="2475">
                <a:solidFill>
                  <a:srgbClr val="FFFFFF"/>
                </a:solidFill>
                <a:latin typeface="Playfair Display"/>
                <a:ea typeface="Playfair Display"/>
                <a:cs typeface="Playfair Display"/>
                <a:sym typeface="Playfair Display"/>
              </a:rPr>
              <a:t>Criptografia Simétrica: Uma única chave para trancar e destrancar a mensagem. Como ter uma chave mágica que abre e fecha a mesma porta. Exemplo: AES (Advanced Encryption Standard).</a:t>
            </a:r>
          </a:p>
          <a:p>
            <a:pPr algn="just">
              <a:lnSpc>
                <a:spcPts val="3069"/>
              </a:lnSpc>
            </a:pPr>
            <a:r>
              <a:rPr lang="en-US" sz="2475">
                <a:solidFill>
                  <a:srgbClr val="FFFFFF"/>
                </a:solidFill>
                <a:latin typeface="Playfair Display"/>
                <a:ea typeface="Playfair Display"/>
                <a:cs typeface="Playfair Display"/>
                <a:sym typeface="Playfair Display"/>
              </a:rPr>
              <a:t>Criptografia Assimétrica: Usa duas chaves – uma pública para criptografar e uma privada para descriptografar. É como enviar uma caixa trancada que só o destinatário pode abrir com sua chave secreta. Exemplo: RSA.</a:t>
            </a:r>
          </a:p>
          <a:p>
            <a:pPr algn="just">
              <a:lnSpc>
                <a:spcPts val="3069"/>
              </a:lnSpc>
            </a:pPr>
            <a:r>
              <a:rPr lang="en-US" sz="2475">
                <a:solidFill>
                  <a:srgbClr val="FFFFFF"/>
                </a:solidFill>
                <a:latin typeface="Playfair Display"/>
                <a:ea typeface="Playfair Display"/>
                <a:cs typeface="Playfair Display"/>
                <a:sym typeface="Playfair Display"/>
              </a:rPr>
              <a:t>Onde você encontra criptografia no dia a dia:</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HTTPS: O cadeado verde no navegador indica que sua conexão está protegida</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WhatsApp/Signal: Suas mensagens são criptografadas de ponta a ponta</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Wi-Fi: Redes protegidas por WPA2/WPA3 usam criptografia</a:t>
            </a:r>
          </a:p>
          <a:p>
            <a:pPr algn="just" marL="534480" indent="-267240" lvl="1">
              <a:lnSpc>
                <a:spcPts val="3069"/>
              </a:lnSpc>
              <a:buFont typeface="Arial"/>
              <a:buChar char="•"/>
            </a:pPr>
            <a:r>
              <a:rPr lang="en-US" sz="2475">
                <a:solidFill>
                  <a:srgbClr val="FFFFFF"/>
                </a:solidFill>
                <a:latin typeface="Playfair Display"/>
                <a:ea typeface="Playfair Display"/>
                <a:cs typeface="Playfair Display"/>
                <a:sym typeface="Playfair Display"/>
              </a:rPr>
              <a:t>Bancos online: Todas as transações são criptografadas</a:t>
            </a:r>
          </a:p>
          <a:p>
            <a:pPr algn="just">
              <a:lnSpc>
                <a:spcPts val="3069"/>
              </a:lnSpc>
            </a:pPr>
            <a:r>
              <a:rPr lang="en-US" sz="2475">
                <a:solidFill>
                  <a:srgbClr val="FFFFFF"/>
                </a:solidFill>
                <a:latin typeface="Playfair Display"/>
                <a:ea typeface="Playfair Display"/>
                <a:cs typeface="Playfair Display"/>
                <a:sym typeface="Playfair Display"/>
              </a:rPr>
              <a:t>A criptografia moderna é tão forte que levaria milhões de anos para um computador quebrar uma chave bem construída – mais tempo do que Voldemort levou para retornar!</a:t>
            </a:r>
          </a:p>
          <a:p>
            <a:pPr algn="just">
              <a:lnSpc>
                <a:spcPts val="3069"/>
              </a:lnSpc>
            </a:pPr>
          </a:p>
          <a:p>
            <a:pPr algn="just">
              <a:lnSpc>
                <a:spcPts val="306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1784" y="-429774"/>
            <a:ext cx="12436362" cy="16721145"/>
            <a:chOff x="0" y="0"/>
            <a:chExt cx="3151352" cy="4237108"/>
          </a:xfrm>
        </p:grpSpPr>
        <p:sp>
          <p:nvSpPr>
            <p:cNvPr name="Freeform 3" id="3"/>
            <p:cNvSpPr/>
            <p:nvPr/>
          </p:nvSpPr>
          <p:spPr>
            <a:xfrm flipH="false" flipV="false" rot="0">
              <a:off x="0" y="0"/>
              <a:ext cx="3151352" cy="4237108"/>
            </a:xfrm>
            <a:custGeom>
              <a:avLst/>
              <a:gdLst/>
              <a:ahLst/>
              <a:cxnLst/>
              <a:rect r="r" b="b" t="t" l="l"/>
              <a:pathLst>
                <a:path h="4237108" w="3151352">
                  <a:moveTo>
                    <a:pt x="0" y="0"/>
                  </a:moveTo>
                  <a:lnTo>
                    <a:pt x="3151352" y="0"/>
                  </a:lnTo>
                  <a:lnTo>
                    <a:pt x="3151352" y="4237108"/>
                  </a:lnTo>
                  <a:lnTo>
                    <a:pt x="0" y="4237108"/>
                  </a:lnTo>
                  <a:close/>
                </a:path>
              </a:pathLst>
            </a:custGeom>
            <a:solidFill>
              <a:srgbClr val="31394E"/>
            </a:solidFill>
          </p:spPr>
        </p:sp>
        <p:sp>
          <p:nvSpPr>
            <p:cNvPr name="TextBox 4" id="4"/>
            <p:cNvSpPr txBox="true"/>
            <p:nvPr/>
          </p:nvSpPr>
          <p:spPr>
            <a:xfrm>
              <a:off x="0" y="-47625"/>
              <a:ext cx="3151352" cy="4284733"/>
            </a:xfrm>
            <a:prstGeom prst="rect">
              <a:avLst/>
            </a:prstGeom>
          </p:spPr>
          <p:txBody>
            <a:bodyPr anchor="ctr" rtlCol="false" tIns="50800" lIns="50800" bIns="50800" rIns="50800"/>
            <a:lstStyle/>
            <a:p>
              <a:pPr algn="ctr">
                <a:lnSpc>
                  <a:spcPts val="2800"/>
                </a:lnSpc>
              </a:pPr>
            </a:p>
          </p:txBody>
        </p:sp>
      </p:grpSp>
      <p:sp>
        <p:nvSpPr>
          <p:cNvPr name="TextBox 5" id="5"/>
          <p:cNvSpPr txBox="true"/>
          <p:nvPr/>
        </p:nvSpPr>
        <p:spPr>
          <a:xfrm rot="0">
            <a:off x="5341238" y="7413632"/>
            <a:ext cx="9525" cy="264160"/>
          </a:xfrm>
          <a:prstGeom prst="rect">
            <a:avLst/>
          </a:prstGeom>
        </p:spPr>
        <p:txBody>
          <a:bodyPr anchor="t" rtlCol="false" tIns="0" lIns="0" bIns="0" rIns="0">
            <a:spAutoFit/>
          </a:bodyPr>
          <a:lstStyle/>
          <a:p>
            <a:pPr algn="ctr">
              <a:lnSpc>
                <a:spcPts val="2239"/>
              </a:lnSpc>
            </a:pPr>
          </a:p>
        </p:txBody>
      </p:sp>
      <p:sp>
        <p:nvSpPr>
          <p:cNvPr name="Freeform 6" id="6"/>
          <p:cNvSpPr/>
          <p:nvPr/>
        </p:nvSpPr>
        <p:spPr>
          <a:xfrm flipH="false" flipV="false" rot="0">
            <a:off x="0" y="0"/>
            <a:ext cx="10692000" cy="15237793"/>
          </a:xfrm>
          <a:custGeom>
            <a:avLst/>
            <a:gdLst/>
            <a:ahLst/>
            <a:cxnLst/>
            <a:rect r="r" b="b" t="t" l="l"/>
            <a:pathLst>
              <a:path h="15237793" w="10692000">
                <a:moveTo>
                  <a:pt x="0" y="0"/>
                </a:moveTo>
                <a:lnTo>
                  <a:pt x="10692000" y="0"/>
                </a:lnTo>
                <a:lnTo>
                  <a:pt x="10692000" y="15237793"/>
                </a:lnTo>
                <a:lnTo>
                  <a:pt x="0" y="15237793"/>
                </a:lnTo>
                <a:lnTo>
                  <a:pt x="0" y="0"/>
                </a:lnTo>
                <a:close/>
              </a:path>
            </a:pathLst>
          </a:custGeom>
          <a:blipFill>
            <a:blip r:embed="rId2">
              <a:alphaModFix amt="19999"/>
            </a:blip>
            <a:stretch>
              <a:fillRect l="-23990" t="0" r="-18525" b="0"/>
            </a:stretch>
          </a:blipFill>
        </p:spPr>
      </p:sp>
      <p:sp>
        <p:nvSpPr>
          <p:cNvPr name="TextBox 7" id="7"/>
          <p:cNvSpPr txBox="true"/>
          <p:nvPr/>
        </p:nvSpPr>
        <p:spPr>
          <a:xfrm rot="0">
            <a:off x="1069200" y="1069200"/>
            <a:ext cx="8387983" cy="11059940"/>
          </a:xfrm>
          <a:prstGeom prst="rect">
            <a:avLst/>
          </a:prstGeom>
        </p:spPr>
        <p:txBody>
          <a:bodyPr anchor="t" rtlCol="false" tIns="0" lIns="0" bIns="0" rIns="0">
            <a:spAutoFit/>
          </a:bodyPr>
          <a:lstStyle/>
          <a:p>
            <a:pPr algn="just">
              <a:lnSpc>
                <a:spcPts val="2658"/>
              </a:lnSpc>
            </a:pPr>
            <a:r>
              <a:rPr lang="en-US" sz="2143">
                <a:solidFill>
                  <a:srgbClr val="FFFFFF"/>
                </a:solidFill>
                <a:latin typeface="Playfair Display"/>
                <a:ea typeface="Playfair Display"/>
                <a:cs typeface="Playfair Display"/>
                <a:sym typeface="Playfair Display"/>
              </a:rPr>
              <a:t>Construindo Seu Escudo Im</a:t>
            </a:r>
            <a:r>
              <a:rPr lang="en-US" sz="2143">
                <a:solidFill>
                  <a:srgbClr val="FFFFFF"/>
                </a:solidFill>
                <a:latin typeface="Playfair Display"/>
                <a:ea typeface="Playfair Display"/>
                <a:cs typeface="Playfair Display"/>
                <a:sym typeface="Playfair Display"/>
              </a:rPr>
              <a:t>penetrável</a:t>
            </a:r>
          </a:p>
          <a:p>
            <a:pPr algn="just">
              <a:lnSpc>
                <a:spcPts val="2658"/>
              </a:lnSpc>
            </a:pPr>
          </a:p>
          <a:p>
            <a:pPr algn="just">
              <a:lnSpc>
                <a:spcPts val="2658"/>
              </a:lnSpc>
            </a:pPr>
            <a:r>
              <a:rPr lang="en-US" sz="2143">
                <a:solidFill>
                  <a:srgbClr val="FFFFFF"/>
                </a:solidFill>
                <a:latin typeface="Playfair Display"/>
                <a:ea typeface="Playfair Display"/>
                <a:cs typeface="Playfair Display"/>
                <a:sym typeface="Playfair Display"/>
              </a:rPr>
              <a:t>1. Senhas Fortes – Sua Primeira Linha de Defesa</a:t>
            </a:r>
          </a:p>
          <a:p>
            <a:pPr algn="just">
              <a:lnSpc>
                <a:spcPts val="2658"/>
              </a:lnSpc>
            </a:pPr>
            <a:r>
              <a:rPr lang="en-US" sz="2143">
                <a:solidFill>
                  <a:srgbClr val="FFFFFF"/>
                </a:solidFill>
                <a:latin typeface="Playfair Display"/>
                <a:ea typeface="Playfair Display"/>
                <a:cs typeface="Playfair Display"/>
                <a:sym typeface="Playfair Display"/>
              </a:rPr>
              <a:t>❌ Não faça: senha123, 12345678, seunome123 </a:t>
            </a:r>
          </a:p>
          <a:p>
            <a:pPr algn="just">
              <a:lnSpc>
                <a:spcPts val="2658"/>
              </a:lnSpc>
            </a:pPr>
            <a:r>
              <a:rPr lang="en-US" sz="2143">
                <a:solidFill>
                  <a:srgbClr val="FFFFFF"/>
                </a:solidFill>
                <a:latin typeface="Playfair Display"/>
                <a:ea typeface="Playfair Display"/>
                <a:cs typeface="Playfair Display"/>
                <a:sym typeface="Playfair Display"/>
              </a:rPr>
              <a:t>✅ Faça: Use combinações como: M4g!c@2025_Pr0t3ct</a:t>
            </a:r>
          </a:p>
          <a:p>
            <a:pPr algn="just">
              <a:lnSpc>
                <a:spcPts val="2658"/>
              </a:lnSpc>
            </a:pPr>
          </a:p>
          <a:p>
            <a:pPr algn="just">
              <a:lnSpc>
                <a:spcPts val="2658"/>
              </a:lnSpc>
            </a:pPr>
            <a:r>
              <a:rPr lang="en-US" sz="2143">
                <a:solidFill>
                  <a:srgbClr val="FFFFFF"/>
                </a:solidFill>
                <a:latin typeface="Playfair Display"/>
                <a:ea typeface="Playfair Display"/>
                <a:cs typeface="Playfair Display"/>
                <a:sym typeface="Playfair Display"/>
              </a:rPr>
              <a:t>Regras de ouro:</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Mín</a:t>
            </a:r>
            <a:r>
              <a:rPr lang="en-US" sz="2143">
                <a:solidFill>
                  <a:srgbClr val="FFFFFF"/>
                </a:solidFill>
                <a:latin typeface="Playfair Display"/>
                <a:ea typeface="Playfair Display"/>
                <a:cs typeface="Playfair Display"/>
                <a:sym typeface="Playfair Display"/>
              </a:rPr>
              <a:t>imo 12 caracteres</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M</a:t>
            </a:r>
            <a:r>
              <a:rPr lang="en-US" sz="2143">
                <a:solidFill>
                  <a:srgbClr val="FFFFFF"/>
                </a:solidFill>
                <a:latin typeface="Playfair Display"/>
                <a:ea typeface="Playfair Display"/>
                <a:cs typeface="Playfair Display"/>
                <a:sym typeface="Playfair Display"/>
              </a:rPr>
              <a:t>isture letras maiúsculas, minúsculas, números e símbolos</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Nunca reutilize senhas entre sites diferentes</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Use um gerenciador de senhas (LastPass, Bitwarden, 1Password)</a:t>
            </a:r>
          </a:p>
          <a:p>
            <a:pPr algn="just">
              <a:lnSpc>
                <a:spcPts val="2658"/>
              </a:lnSpc>
            </a:pPr>
          </a:p>
          <a:p>
            <a:pPr algn="just">
              <a:lnSpc>
                <a:spcPts val="2658"/>
              </a:lnSpc>
            </a:pPr>
            <a:r>
              <a:rPr lang="en-US" sz="2143">
                <a:solidFill>
                  <a:srgbClr val="FFFFFF"/>
                </a:solidFill>
                <a:latin typeface="Playfair Display"/>
                <a:ea typeface="Playfair Display"/>
                <a:cs typeface="Playfair Display"/>
                <a:sym typeface="Playfair Display"/>
              </a:rPr>
              <a:t>2.</a:t>
            </a:r>
            <a:r>
              <a:rPr lang="en-US" sz="2143">
                <a:solidFill>
                  <a:srgbClr val="FFFFFF"/>
                </a:solidFill>
                <a:latin typeface="Playfair Display"/>
                <a:ea typeface="Playfair Display"/>
                <a:cs typeface="Playfair Display"/>
                <a:sym typeface="Playfair Display"/>
              </a:rPr>
              <a:t> Autenticação de Dois Fatores (2FA)</a:t>
            </a:r>
          </a:p>
          <a:p>
            <a:pPr algn="just">
              <a:lnSpc>
                <a:spcPts val="2658"/>
              </a:lnSpc>
            </a:pPr>
            <a:r>
              <a:rPr lang="en-US" sz="2143">
                <a:solidFill>
                  <a:srgbClr val="FFFFFF"/>
                </a:solidFill>
                <a:latin typeface="Playfair Display"/>
                <a:ea typeface="Playfair Display"/>
                <a:cs typeface="Playfair Display"/>
                <a:sym typeface="Playfair Display"/>
              </a:rPr>
              <a:t>Adicione uma segunda camada de proteção. Mesmo que alguém descubra sua senha, ainda precisará do segundo fator:</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Código SMS (menos seguro)</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Aplicativos autenticadores (Google Authenticator, Authy)</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Chaves de segurança físicas (Yubikey)</a:t>
            </a:r>
          </a:p>
          <a:p>
            <a:pPr algn="just">
              <a:lnSpc>
                <a:spcPts val="2658"/>
              </a:lnSpc>
            </a:pPr>
          </a:p>
          <a:p>
            <a:pPr algn="just">
              <a:lnSpc>
                <a:spcPts val="2658"/>
              </a:lnSpc>
            </a:pPr>
            <a:r>
              <a:rPr lang="en-US" sz="2143">
                <a:solidFill>
                  <a:srgbClr val="FFFFFF"/>
                </a:solidFill>
                <a:latin typeface="Playfair Display"/>
                <a:ea typeface="Playfair Display"/>
                <a:cs typeface="Playfair Display"/>
                <a:sym typeface="Playfair Display"/>
              </a:rPr>
              <a:t>3. VPN – Navegação Invisível</a:t>
            </a:r>
          </a:p>
          <a:p>
            <a:pPr algn="just">
              <a:lnSpc>
                <a:spcPts val="2658"/>
              </a:lnSpc>
            </a:pPr>
            <a:r>
              <a:rPr lang="en-US" sz="2143">
                <a:solidFill>
                  <a:srgbClr val="FFFFFF"/>
                </a:solidFill>
                <a:latin typeface="Playfair Display"/>
                <a:ea typeface="Playfair Display"/>
                <a:cs typeface="Playfair Display"/>
                <a:sym typeface="Playfair Display"/>
              </a:rPr>
              <a:t>Uma VPN (Rede Privada Virtual) criptografa todo seu tráfego de internet, escondendo suas atividades online. Essencial quando usar Wi-Fi público.</a:t>
            </a:r>
          </a:p>
          <a:p>
            <a:pPr algn="just">
              <a:lnSpc>
                <a:spcPts val="2658"/>
              </a:lnSpc>
            </a:pPr>
          </a:p>
          <a:p>
            <a:pPr algn="just">
              <a:lnSpc>
                <a:spcPts val="2658"/>
              </a:lnSpc>
            </a:pPr>
            <a:r>
              <a:rPr lang="en-US" sz="2143">
                <a:solidFill>
                  <a:srgbClr val="FFFFFF"/>
                </a:solidFill>
                <a:latin typeface="Playfair Display"/>
                <a:ea typeface="Playfair Display"/>
                <a:cs typeface="Playfair Display"/>
                <a:sym typeface="Playfair Display"/>
              </a:rPr>
              <a:t>4. Cuidado com Phishing</a:t>
            </a:r>
          </a:p>
          <a:p>
            <a:pPr algn="just">
              <a:lnSpc>
                <a:spcPts val="2658"/>
              </a:lnSpc>
            </a:pPr>
            <a:r>
              <a:rPr lang="en-US" sz="2143">
                <a:solidFill>
                  <a:srgbClr val="FFFFFF"/>
                </a:solidFill>
                <a:latin typeface="Playfair Display"/>
                <a:ea typeface="Playfair Display"/>
                <a:cs typeface="Playfair Display"/>
                <a:sym typeface="Playfair Display"/>
              </a:rPr>
              <a:t>I</a:t>
            </a:r>
            <a:r>
              <a:rPr lang="en-US" sz="2143">
                <a:solidFill>
                  <a:srgbClr val="FFFFFF"/>
                </a:solidFill>
                <a:latin typeface="Playfair Display"/>
                <a:ea typeface="Playfair Display"/>
                <a:cs typeface="Playfair Display"/>
                <a:sym typeface="Playfair Display"/>
              </a:rPr>
              <a:t>nvasores digitais são como Comensais da Morte disfarçados:</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Ve</a:t>
            </a:r>
            <a:r>
              <a:rPr lang="en-US" sz="2143">
                <a:solidFill>
                  <a:srgbClr val="FFFFFF"/>
                </a:solidFill>
                <a:latin typeface="Playfair Display"/>
                <a:ea typeface="Playfair Display"/>
                <a:cs typeface="Playfair Display"/>
                <a:sym typeface="Playfair Display"/>
              </a:rPr>
              <a:t>rifique o remetente de e-mails suspeitos</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Nunca clique em links de fontes desconhecidas</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Desconfie de mensagens urgentes pedindo dados pessoais</a:t>
            </a:r>
          </a:p>
          <a:p>
            <a:pPr algn="just" marL="462868" indent="-231434" lvl="1">
              <a:lnSpc>
                <a:spcPts val="2658"/>
              </a:lnSpc>
              <a:buFont typeface="Arial"/>
              <a:buChar char="•"/>
            </a:pPr>
            <a:r>
              <a:rPr lang="en-US" sz="2143">
                <a:solidFill>
                  <a:srgbClr val="FFFFFF"/>
                </a:solidFill>
                <a:latin typeface="Playfair Display"/>
                <a:ea typeface="Playfair Display"/>
                <a:cs typeface="Playfair Display"/>
                <a:sym typeface="Playfair Display"/>
              </a:rPr>
              <a:t>Verifique URLs antes de inserir credenciais</a:t>
            </a:r>
          </a:p>
          <a:p>
            <a:pPr algn="just">
              <a:lnSpc>
                <a:spcPts val="2658"/>
              </a:lnSpc>
            </a:pPr>
          </a:p>
          <a:p>
            <a:pPr algn="just">
              <a:lnSpc>
                <a:spcPts val="2658"/>
              </a:lnSpc>
            </a:pPr>
          </a:p>
          <a:p>
            <a:pPr algn="just">
              <a:lnSpc>
                <a:spcPts val="2658"/>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1784" y="-429774"/>
            <a:ext cx="12436362" cy="16721145"/>
            <a:chOff x="0" y="0"/>
            <a:chExt cx="3151352" cy="4237108"/>
          </a:xfrm>
        </p:grpSpPr>
        <p:sp>
          <p:nvSpPr>
            <p:cNvPr name="Freeform 3" id="3"/>
            <p:cNvSpPr/>
            <p:nvPr/>
          </p:nvSpPr>
          <p:spPr>
            <a:xfrm flipH="false" flipV="false" rot="0">
              <a:off x="0" y="0"/>
              <a:ext cx="3151352" cy="4237108"/>
            </a:xfrm>
            <a:custGeom>
              <a:avLst/>
              <a:gdLst/>
              <a:ahLst/>
              <a:cxnLst/>
              <a:rect r="r" b="b" t="t" l="l"/>
              <a:pathLst>
                <a:path h="4237108" w="3151352">
                  <a:moveTo>
                    <a:pt x="0" y="0"/>
                  </a:moveTo>
                  <a:lnTo>
                    <a:pt x="3151352" y="0"/>
                  </a:lnTo>
                  <a:lnTo>
                    <a:pt x="3151352" y="4237108"/>
                  </a:lnTo>
                  <a:lnTo>
                    <a:pt x="0" y="4237108"/>
                  </a:lnTo>
                  <a:close/>
                </a:path>
              </a:pathLst>
            </a:custGeom>
            <a:solidFill>
              <a:srgbClr val="31394E"/>
            </a:solidFill>
          </p:spPr>
        </p:sp>
        <p:sp>
          <p:nvSpPr>
            <p:cNvPr name="TextBox 4" id="4"/>
            <p:cNvSpPr txBox="true"/>
            <p:nvPr/>
          </p:nvSpPr>
          <p:spPr>
            <a:xfrm>
              <a:off x="0" y="-47625"/>
              <a:ext cx="3151352" cy="4284733"/>
            </a:xfrm>
            <a:prstGeom prst="rect">
              <a:avLst/>
            </a:prstGeom>
          </p:spPr>
          <p:txBody>
            <a:bodyPr anchor="ctr" rtlCol="false" tIns="50800" lIns="50800" bIns="50800" rIns="50800"/>
            <a:lstStyle/>
            <a:p>
              <a:pPr algn="ctr">
                <a:lnSpc>
                  <a:spcPts val="2800"/>
                </a:lnSpc>
              </a:pPr>
            </a:p>
          </p:txBody>
        </p:sp>
      </p:grpSp>
      <p:sp>
        <p:nvSpPr>
          <p:cNvPr name="TextBox 5" id="5"/>
          <p:cNvSpPr txBox="true"/>
          <p:nvPr/>
        </p:nvSpPr>
        <p:spPr>
          <a:xfrm rot="0">
            <a:off x="5341238" y="7413632"/>
            <a:ext cx="9525" cy="264160"/>
          </a:xfrm>
          <a:prstGeom prst="rect">
            <a:avLst/>
          </a:prstGeom>
        </p:spPr>
        <p:txBody>
          <a:bodyPr anchor="t" rtlCol="false" tIns="0" lIns="0" bIns="0" rIns="0">
            <a:spAutoFit/>
          </a:bodyPr>
          <a:lstStyle/>
          <a:p>
            <a:pPr algn="ctr">
              <a:lnSpc>
                <a:spcPts val="2239"/>
              </a:lnSpc>
            </a:pPr>
          </a:p>
        </p:txBody>
      </p:sp>
      <p:sp>
        <p:nvSpPr>
          <p:cNvPr name="Freeform 6" id="6"/>
          <p:cNvSpPr/>
          <p:nvPr/>
        </p:nvSpPr>
        <p:spPr>
          <a:xfrm flipH="false" flipV="false" rot="0">
            <a:off x="0" y="0"/>
            <a:ext cx="10692000" cy="15237793"/>
          </a:xfrm>
          <a:custGeom>
            <a:avLst/>
            <a:gdLst/>
            <a:ahLst/>
            <a:cxnLst/>
            <a:rect r="r" b="b" t="t" l="l"/>
            <a:pathLst>
              <a:path h="15237793" w="10692000">
                <a:moveTo>
                  <a:pt x="0" y="0"/>
                </a:moveTo>
                <a:lnTo>
                  <a:pt x="10692000" y="0"/>
                </a:lnTo>
                <a:lnTo>
                  <a:pt x="10692000" y="15237793"/>
                </a:lnTo>
                <a:lnTo>
                  <a:pt x="0" y="15237793"/>
                </a:lnTo>
                <a:lnTo>
                  <a:pt x="0" y="0"/>
                </a:lnTo>
                <a:close/>
              </a:path>
            </a:pathLst>
          </a:custGeom>
          <a:blipFill>
            <a:blip r:embed="rId2">
              <a:alphaModFix amt="19999"/>
            </a:blip>
            <a:stretch>
              <a:fillRect l="-23990" t="0" r="-18525" b="0"/>
            </a:stretch>
          </a:blipFill>
        </p:spPr>
      </p:sp>
      <p:sp>
        <p:nvSpPr>
          <p:cNvPr name="TextBox 7" id="7"/>
          <p:cNvSpPr txBox="true"/>
          <p:nvPr/>
        </p:nvSpPr>
        <p:spPr>
          <a:xfrm rot="0">
            <a:off x="1147246" y="5587886"/>
            <a:ext cx="8387983" cy="6363224"/>
          </a:xfrm>
          <a:prstGeom prst="rect">
            <a:avLst/>
          </a:prstGeom>
        </p:spPr>
        <p:txBody>
          <a:bodyPr anchor="t" rtlCol="false" tIns="0" lIns="0" bIns="0" rIns="0">
            <a:spAutoFit/>
          </a:bodyPr>
          <a:lstStyle/>
          <a:p>
            <a:pPr algn="just">
              <a:lnSpc>
                <a:spcPts val="2658"/>
              </a:lnSpc>
            </a:pPr>
          </a:p>
          <a:p>
            <a:pPr algn="just">
              <a:lnSpc>
                <a:spcPts val="2658"/>
              </a:lnSpc>
            </a:pPr>
            <a:r>
              <a:rPr lang="en-US" sz="2143">
                <a:solidFill>
                  <a:srgbClr val="FFFFFF"/>
                </a:solidFill>
                <a:latin typeface="Playfair Display"/>
                <a:ea typeface="Playfair Display"/>
                <a:cs typeface="Playfair Display"/>
                <a:sym typeface="Playfair Display"/>
              </a:rPr>
              <a:t>Conclusão:</a:t>
            </a:r>
          </a:p>
          <a:p>
            <a:pPr algn="just">
              <a:lnSpc>
                <a:spcPts val="2658"/>
              </a:lnSpc>
            </a:pPr>
            <a:r>
              <a:rPr lang="en-US" sz="2143">
                <a:solidFill>
                  <a:srgbClr val="FFFFFF"/>
                </a:solidFill>
                <a:latin typeface="Playfair Display"/>
                <a:ea typeface="Playfair Display"/>
                <a:cs typeface="Playfair Display"/>
                <a:sym typeface="Playfair Display"/>
              </a:rPr>
              <a:t>Assim como Hermione não enfrentou desafios mágicos desprotegida, você também não deve navegar no mundo digital sem as ferramentas adequadas. A segurança digital não é um destino, mas uma jornada constante de aprendizado e atualização.</a:t>
            </a:r>
          </a:p>
          <a:p>
            <a:pPr algn="just">
              <a:lnSpc>
                <a:spcPts val="2658"/>
              </a:lnSpc>
            </a:pPr>
            <a:r>
              <a:rPr lang="en-US" sz="2143">
                <a:solidFill>
                  <a:srgbClr val="FFFFFF"/>
                </a:solidFill>
                <a:latin typeface="Playfair Display"/>
                <a:ea typeface="Playfair Display"/>
                <a:cs typeface="Playfair Display"/>
                <a:sym typeface="Playfair Display"/>
              </a:rPr>
              <a:t>S</a:t>
            </a:r>
            <a:r>
              <a:rPr lang="en-US" sz="2143">
                <a:solidFill>
                  <a:srgbClr val="FFFFFF"/>
                </a:solidFill>
                <a:latin typeface="Playfair Display"/>
                <a:ea typeface="Playfair Display"/>
                <a:cs typeface="Playfair Display"/>
                <a:sym typeface="Playfair Display"/>
              </a:rPr>
              <a:t>ua varinha criptografada está pronta. Agora, pratique os feitiços de proteção diariamente e transforme sua defesa digital em algo verdadeiramente impenetrável.</a:t>
            </a:r>
          </a:p>
          <a:p>
            <a:pPr algn="just">
              <a:lnSpc>
                <a:spcPts val="2658"/>
              </a:lnSpc>
            </a:pPr>
          </a:p>
          <a:p>
            <a:pPr algn="just">
              <a:lnSpc>
                <a:spcPts val="2658"/>
              </a:lnSpc>
            </a:pPr>
          </a:p>
          <a:p>
            <a:pPr algn="just">
              <a:lnSpc>
                <a:spcPts val="2658"/>
              </a:lnSpc>
            </a:pPr>
          </a:p>
          <a:p>
            <a:pPr algn="just">
              <a:lnSpc>
                <a:spcPts val="2658"/>
              </a:lnSpc>
            </a:pPr>
          </a:p>
          <a:p>
            <a:pPr algn="just">
              <a:lnSpc>
                <a:spcPts val="2658"/>
              </a:lnSpc>
            </a:pPr>
          </a:p>
          <a:p>
            <a:pPr algn="just">
              <a:lnSpc>
                <a:spcPts val="2658"/>
              </a:lnSpc>
            </a:pPr>
            <a:r>
              <a:rPr lang="en-US" sz="2143">
                <a:solidFill>
                  <a:srgbClr val="FFFFFF"/>
                </a:solidFill>
                <a:latin typeface="Playfair Display"/>
                <a:ea typeface="Playfair Display"/>
                <a:cs typeface="Playfair Display"/>
                <a:sym typeface="Playfair Display"/>
              </a:rPr>
              <a:t>"A melhor defesa contra as artes das trevas digitais é a vigilância constante e o conhecimento."</a:t>
            </a:r>
          </a:p>
          <a:p>
            <a:pPr algn="just">
              <a:lnSpc>
                <a:spcPts val="2658"/>
              </a:lnSpc>
            </a:pPr>
          </a:p>
          <a:p>
            <a:pPr algn="just">
              <a:lnSpc>
                <a:spcPts val="2658"/>
              </a:lnSpc>
            </a:pPr>
          </a:p>
          <a:p>
            <a:pPr algn="just">
              <a:lnSpc>
                <a:spcPts val="2658"/>
              </a:lnSpc>
            </a:pPr>
          </a:p>
        </p:txBody>
      </p:sp>
      <p:sp>
        <p:nvSpPr>
          <p:cNvPr name="TextBox 8" id="8"/>
          <p:cNvSpPr txBox="true"/>
          <p:nvPr/>
        </p:nvSpPr>
        <p:spPr>
          <a:xfrm rot="0">
            <a:off x="1069200" y="12196600"/>
            <a:ext cx="8466029" cy="1854200"/>
          </a:xfrm>
          <a:prstGeom prst="rect">
            <a:avLst/>
          </a:prstGeom>
        </p:spPr>
        <p:txBody>
          <a:bodyPr anchor="t" rtlCol="false" tIns="0" lIns="0" bIns="0" rIns="0">
            <a:spAutoFit/>
          </a:bodyPr>
          <a:lstStyle/>
          <a:p>
            <a:pPr algn="ctr">
              <a:lnSpc>
                <a:spcPts val="5040"/>
              </a:lnSpc>
            </a:pPr>
            <a:r>
              <a:rPr lang="en-US" sz="3600">
                <a:solidFill>
                  <a:srgbClr val="76D1E1"/>
                </a:solidFill>
                <a:latin typeface="Playfair Display"/>
                <a:ea typeface="Playfair Display"/>
                <a:cs typeface="Playfair Display"/>
                <a:sym typeface="Playfair Display"/>
              </a:rPr>
              <a:t>Joyce Silva Cordeiro Barbosa</a:t>
            </a:r>
          </a:p>
          <a:p>
            <a:pPr algn="ctr">
              <a:lnSpc>
                <a:spcPts val="5040"/>
              </a:lnSpc>
            </a:pPr>
          </a:p>
          <a:p>
            <a:pPr algn="ctr">
              <a:lnSpc>
                <a:spcPts val="4760"/>
              </a:lnSpc>
            </a:pPr>
            <a:r>
              <a:rPr lang="en-US" sz="3400">
                <a:solidFill>
                  <a:srgbClr val="76D1E1"/>
                </a:solidFill>
                <a:latin typeface="Playfair Display"/>
                <a:ea typeface="Playfair Display"/>
                <a:cs typeface="Playfair Display"/>
                <a:sym typeface="Playfair Display"/>
              </a:rPr>
              <a:t>E-book criado com IA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DAG4fJGJOwQ</dc:identifier>
  <dcterms:modified xsi:type="dcterms:W3CDTF">2011-08-01T06:04:30Z</dcterms:modified>
  <cp:revision>1</cp:revision>
  <dc:title>O Chamado da Varinha Criptografada Imagine‑se empunhando uma varinha que, em vez de lançar feitiços, gera chaves de criptografia capazes de fechar portas invisíveis para invasores. Hoje, milhões de contas são invadidas diariamente porque a maioria das</dc:title>
</cp:coreProperties>
</file>

<file path=docProps/thumbnail.jpeg>
</file>